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Body Grotesque" charset="1" panose="02000503040000020004"/>
      <p:regular r:id="rId15"/>
    </p:embeddedFont>
    <p:embeddedFont>
      <p:font typeface="Body Grotesque Bold" charset="1" panose="02000503040000020004"/>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000000">
                <a:alpha val="0"/>
              </a:srgbClr>
            </a:solidFill>
          </p:spPr>
        </p:sp>
        <p:sp>
          <p:nvSpPr>
            <p:cNvPr name="TextBox 5" id="5"/>
            <p:cNvSpPr txBox="true"/>
            <p:nvPr/>
          </p:nvSpPr>
          <p:spPr>
            <a:xfrm>
              <a:off x="0" y="-38100"/>
              <a:ext cx="4405260" cy="240345"/>
            </a:xfrm>
            <a:prstGeom prst="rect">
              <a:avLst/>
            </a:prstGeom>
          </p:spPr>
          <p:txBody>
            <a:bodyPr anchor="ctr" rtlCol="false" tIns="50800" lIns="50800" bIns="50800" rIns="50800"/>
            <a:lstStyle/>
            <a:p>
              <a:pPr algn="ctr">
                <a:lnSpc>
                  <a:spcPts val="3359"/>
                </a:lnSpc>
              </a:pPr>
              <a:r>
                <a:rPr lang="en-US" sz="2400">
                  <a:solidFill>
                    <a:srgbClr val="FFFFFF"/>
                  </a:solidFill>
                  <a:latin typeface="Body Grotesque"/>
                  <a:ea typeface="Body Grotesque"/>
                  <a:cs typeface="Body Grotesque"/>
                  <a:sym typeface="Body Grotesque"/>
                </a:rPr>
                <a:t>Project Title: yMedia – Video Streaming and Sharing Platform</a:t>
              </a:r>
            </a:p>
          </p:txBody>
        </p:sp>
      </p:grpSp>
      <p:sp>
        <p:nvSpPr>
          <p:cNvPr name="TextBox 6" id="6"/>
          <p:cNvSpPr txBox="true"/>
          <p:nvPr/>
        </p:nvSpPr>
        <p:spPr>
          <a:xfrm rot="0">
            <a:off x="2776554" y="3600308"/>
            <a:ext cx="12734892" cy="3324509"/>
          </a:xfrm>
          <a:prstGeom prst="rect">
            <a:avLst/>
          </a:prstGeom>
        </p:spPr>
        <p:txBody>
          <a:bodyPr anchor="t" rtlCol="false" tIns="0" lIns="0" bIns="0" rIns="0">
            <a:spAutoFit/>
          </a:bodyPr>
          <a:lstStyle/>
          <a:p>
            <a:pPr algn="ctr">
              <a:lnSpc>
                <a:spcPts val="12761"/>
              </a:lnSpc>
            </a:pPr>
            <a:r>
              <a:rPr lang="en-US" b="true" sz="12761">
                <a:solidFill>
                  <a:srgbClr val="FFFFFF"/>
                </a:solidFill>
                <a:latin typeface="Body Grotesque Bold"/>
                <a:ea typeface="Body Grotesque Bold"/>
                <a:cs typeface="Body Grotesque Bold"/>
                <a:sym typeface="Body Grotesque Bold"/>
              </a:rPr>
              <a:t>Project Proposal</a:t>
            </a:r>
          </a:p>
        </p:txBody>
      </p:sp>
      <p:grpSp>
        <p:nvGrpSpPr>
          <p:cNvPr name="Group 7" id="7"/>
          <p:cNvGrpSpPr/>
          <p:nvPr/>
        </p:nvGrpSpPr>
        <p:grpSpPr>
          <a:xfrm rot="0">
            <a:off x="780890" y="644750"/>
            <a:ext cx="16726220" cy="767901"/>
            <a:chOff x="0" y="0"/>
            <a:chExt cx="4405260" cy="202245"/>
          </a:xfrm>
        </p:grpSpPr>
        <p:sp>
          <p:nvSpPr>
            <p:cNvPr name="Freeform 8" id="8"/>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9" id="9"/>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6185632" y="840105"/>
            <a:ext cx="5916735" cy="396240"/>
          </a:xfrm>
          <a:prstGeom prst="rect">
            <a:avLst/>
          </a:prstGeom>
        </p:spPr>
        <p:txBody>
          <a:bodyPr anchor="t" rtlCol="false" tIns="0" lIns="0" bIns="0" rIns="0">
            <a:spAutoFit/>
          </a:bodyPr>
          <a:lstStyle/>
          <a:p>
            <a:pPr algn="ctr">
              <a:lnSpc>
                <a:spcPts val="3359"/>
              </a:lnSpc>
            </a:pPr>
            <a:r>
              <a:rPr lang="en-US" sz="2400" spc="96">
                <a:solidFill>
                  <a:srgbClr val="FFFFFF"/>
                </a:solidFill>
                <a:latin typeface="Body Grotesque"/>
                <a:ea typeface="Body Grotesque"/>
                <a:cs typeface="Body Grotesque"/>
                <a:sym typeface="Body Grotesque"/>
              </a:rPr>
              <a:t>COURSE: CSE299 – JUNIOR DESIGN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1023756"/>
            <a:ext cx="16726220" cy="2824589"/>
            <a:chOff x="0" y="0"/>
            <a:chExt cx="4405260" cy="743925"/>
          </a:xfrm>
        </p:grpSpPr>
        <p:sp>
          <p:nvSpPr>
            <p:cNvPr name="Freeform 4" id="4"/>
            <p:cNvSpPr/>
            <p:nvPr/>
          </p:nvSpPr>
          <p:spPr>
            <a:xfrm flipH="false" flipV="false" rot="0">
              <a:off x="0" y="0"/>
              <a:ext cx="4405260" cy="743925"/>
            </a:xfrm>
            <a:custGeom>
              <a:avLst/>
              <a:gdLst/>
              <a:ahLst/>
              <a:cxnLst/>
              <a:rect r="r" b="b" t="t" l="l"/>
              <a:pathLst>
                <a:path h="743925" w="4405260">
                  <a:moveTo>
                    <a:pt x="46286" y="0"/>
                  </a:moveTo>
                  <a:lnTo>
                    <a:pt x="4358974" y="0"/>
                  </a:lnTo>
                  <a:cubicBezTo>
                    <a:pt x="4384537" y="0"/>
                    <a:pt x="4405260" y="20723"/>
                    <a:pt x="4405260" y="46286"/>
                  </a:cubicBezTo>
                  <a:lnTo>
                    <a:pt x="4405260" y="697639"/>
                  </a:lnTo>
                  <a:cubicBezTo>
                    <a:pt x="4405260" y="723202"/>
                    <a:pt x="4384537" y="743925"/>
                    <a:pt x="4358974" y="743925"/>
                  </a:cubicBezTo>
                  <a:lnTo>
                    <a:pt x="46286" y="743925"/>
                  </a:lnTo>
                  <a:cubicBezTo>
                    <a:pt x="20723" y="743925"/>
                    <a:pt x="0" y="723202"/>
                    <a:pt x="0" y="69763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78202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726612"/>
            <a:ext cx="14504231" cy="1742727"/>
          </a:xfrm>
          <a:prstGeom prst="rect">
            <a:avLst/>
          </a:prstGeom>
        </p:spPr>
        <p:txBody>
          <a:bodyPr anchor="t" rtlCol="false" tIns="0" lIns="0" bIns="0" rIns="0">
            <a:spAutoFit/>
          </a:bodyPr>
          <a:lstStyle/>
          <a:p>
            <a:pPr algn="l">
              <a:lnSpc>
                <a:spcPts val="6557"/>
              </a:lnSpc>
            </a:pPr>
            <a:r>
              <a:rPr lang="en-US" sz="8196" b="true">
                <a:solidFill>
                  <a:srgbClr val="FFFFFF"/>
                </a:solidFill>
                <a:latin typeface="Body Grotesque Bold"/>
                <a:ea typeface="Body Grotesque Bold"/>
                <a:cs typeface="Body Grotesque Bold"/>
                <a:sym typeface="Body Grotesque Bold"/>
              </a:rPr>
              <a:t> yMedia – Video Streaming and Sharing Platform</a:t>
            </a:r>
          </a:p>
        </p:txBody>
      </p:sp>
      <p:sp>
        <p:nvSpPr>
          <p:cNvPr name="TextBox 7" id="7"/>
          <p:cNvSpPr txBox="true"/>
          <p:nvPr/>
        </p:nvSpPr>
        <p:spPr>
          <a:xfrm rot="0">
            <a:off x="3439430" y="4688668"/>
            <a:ext cx="11000318" cy="3881590"/>
          </a:xfrm>
          <a:prstGeom prst="rect">
            <a:avLst/>
          </a:prstGeom>
        </p:spPr>
        <p:txBody>
          <a:bodyPr anchor="t" rtlCol="false" tIns="0" lIns="0" bIns="0" rIns="0">
            <a:spAutoFit/>
          </a:bodyPr>
          <a:lstStyle/>
          <a:p>
            <a:pPr algn="ctr">
              <a:lnSpc>
                <a:spcPts val="4404"/>
              </a:lnSpc>
            </a:pPr>
            <a:r>
              <a:rPr lang="en-US" sz="3146" b="true">
                <a:solidFill>
                  <a:srgbClr val="FFFFFF"/>
                </a:solidFill>
                <a:latin typeface="Body Grotesque Bold"/>
                <a:ea typeface="Body Grotesque Bold"/>
                <a:cs typeface="Body Grotesque Bold"/>
                <a:sym typeface="Body Grotesque Bold"/>
              </a:rPr>
              <a:t>Project Summary:</a:t>
            </a:r>
          </a:p>
          <a:p>
            <a:pPr algn="ctr">
              <a:lnSpc>
                <a:spcPts val="4404"/>
              </a:lnSpc>
            </a:pPr>
            <a:r>
              <a:rPr lang="en-US" sz="3146" b="true">
                <a:solidFill>
                  <a:srgbClr val="FFFFFF"/>
                </a:solidFill>
                <a:latin typeface="Body Grotesque Bold"/>
                <a:ea typeface="Body Grotesque Bold"/>
                <a:cs typeface="Body Grotesque Bold"/>
                <a:sym typeface="Body Grotesque Bold"/>
              </a:rPr>
              <a:t> yMedia is a lightweight video streaming and sharing web platform focused on simplicity, usability, and essential features. The goal is to design a system where users can easily watch, upload, and manage video content without the complexity commonly found in existing platforms.</a:t>
            </a:r>
          </a:p>
          <a:p>
            <a:pPr algn="ctr">
              <a:lnSpc>
                <a:spcPts val="4404"/>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80890" y="2479810"/>
            <a:ext cx="16726220" cy="1965414"/>
            <a:chOff x="0" y="0"/>
            <a:chExt cx="4405260" cy="517640"/>
          </a:xfrm>
        </p:grpSpPr>
        <p:sp>
          <p:nvSpPr>
            <p:cNvPr name="Freeform 7" id="7"/>
            <p:cNvSpPr/>
            <p:nvPr/>
          </p:nvSpPr>
          <p:spPr>
            <a:xfrm flipH="false" flipV="false" rot="0">
              <a:off x="0" y="0"/>
              <a:ext cx="4405260" cy="517640"/>
            </a:xfrm>
            <a:custGeom>
              <a:avLst/>
              <a:gdLst/>
              <a:ahLst/>
              <a:cxnLst/>
              <a:rect r="r" b="b" t="t" l="l"/>
              <a:pathLst>
                <a:path h="517640" w="4405260">
                  <a:moveTo>
                    <a:pt x="46286" y="0"/>
                  </a:moveTo>
                  <a:lnTo>
                    <a:pt x="4358974" y="0"/>
                  </a:lnTo>
                  <a:cubicBezTo>
                    <a:pt x="4384537" y="0"/>
                    <a:pt x="4405260" y="20723"/>
                    <a:pt x="4405260" y="46286"/>
                  </a:cubicBezTo>
                  <a:lnTo>
                    <a:pt x="4405260" y="471354"/>
                  </a:lnTo>
                  <a:cubicBezTo>
                    <a:pt x="4405260" y="496917"/>
                    <a:pt x="4384537" y="517640"/>
                    <a:pt x="4358974" y="517640"/>
                  </a:cubicBezTo>
                  <a:lnTo>
                    <a:pt x="46286" y="517640"/>
                  </a:lnTo>
                  <a:cubicBezTo>
                    <a:pt x="20723" y="517640"/>
                    <a:pt x="0" y="496917"/>
                    <a:pt x="0" y="471354"/>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8" id="8"/>
            <p:cNvSpPr txBox="true"/>
            <p:nvPr/>
          </p:nvSpPr>
          <p:spPr>
            <a:xfrm>
              <a:off x="0" y="-38100"/>
              <a:ext cx="4405260" cy="555740"/>
            </a:xfrm>
            <a:prstGeom prst="rect">
              <a:avLst/>
            </a:prstGeom>
          </p:spPr>
          <p:txBody>
            <a:bodyPr anchor="ctr" rtlCol="false" tIns="50800" lIns="50800" bIns="50800" rIns="50800"/>
            <a:lstStyle/>
            <a:p>
              <a:pPr algn="ctr">
                <a:lnSpc>
                  <a:spcPts val="3359"/>
                </a:lnSpc>
              </a:pPr>
            </a:p>
          </p:txBody>
        </p:sp>
      </p:grpSp>
      <p:sp>
        <p:nvSpPr>
          <p:cNvPr name="TextBox 9" id="9"/>
          <p:cNvSpPr txBox="true"/>
          <p:nvPr/>
        </p:nvSpPr>
        <p:spPr>
          <a:xfrm rot="0">
            <a:off x="1314450" y="3129461"/>
            <a:ext cx="7934044" cy="999489"/>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Our Team</a:t>
            </a:r>
          </a:p>
        </p:txBody>
      </p:sp>
      <p:sp>
        <p:nvSpPr>
          <p:cNvPr name="TextBox 10" id="10"/>
          <p:cNvSpPr txBox="true"/>
          <p:nvPr/>
        </p:nvSpPr>
        <p:spPr>
          <a:xfrm rot="0">
            <a:off x="6047186" y="811530"/>
            <a:ext cx="7829550"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Supervisor: Mohammad Shifat-E-Rabbi</a:t>
            </a:r>
          </a:p>
        </p:txBody>
      </p:sp>
      <p:sp>
        <p:nvSpPr>
          <p:cNvPr name="TextBox 11" id="11"/>
          <p:cNvSpPr txBox="true"/>
          <p:nvPr/>
        </p:nvSpPr>
        <p:spPr>
          <a:xfrm rot="0">
            <a:off x="1314450" y="3681593"/>
            <a:ext cx="7274347" cy="5995566"/>
          </a:xfrm>
          <a:prstGeom prst="rect">
            <a:avLst/>
          </a:prstGeom>
        </p:spPr>
        <p:txBody>
          <a:bodyPr anchor="t" rtlCol="false" tIns="0" lIns="0" bIns="0" rIns="0">
            <a:spAutoFit/>
          </a:bodyPr>
          <a:lstStyle/>
          <a:p>
            <a:pPr algn="l">
              <a:lnSpc>
                <a:spcPts val="4701"/>
              </a:lnSpc>
            </a:pPr>
          </a:p>
          <a:p>
            <a:pPr algn="l">
              <a:lnSpc>
                <a:spcPts val="4701"/>
              </a:lnSpc>
            </a:pPr>
          </a:p>
          <a:p>
            <a:pPr algn="l">
              <a:lnSpc>
                <a:spcPts val="4701"/>
              </a:lnSpc>
            </a:pPr>
          </a:p>
          <a:p>
            <a:pPr algn="l">
              <a:lnSpc>
                <a:spcPts val="4701"/>
              </a:lnSpc>
            </a:pPr>
            <a:r>
              <a:rPr lang="en-US" sz="5877" b="true">
                <a:solidFill>
                  <a:srgbClr val="FFFFFF"/>
                </a:solidFill>
                <a:latin typeface="Body Grotesque Bold"/>
                <a:ea typeface="Body Grotesque Bold"/>
                <a:cs typeface="Body Grotesque Bold"/>
                <a:sym typeface="Body Grotesque Bold"/>
              </a:rPr>
              <a:t>Antara Labiba</a:t>
            </a:r>
          </a:p>
          <a:p>
            <a:pPr algn="l">
              <a:lnSpc>
                <a:spcPts val="4701"/>
              </a:lnSpc>
            </a:pPr>
          </a:p>
          <a:p>
            <a:pPr algn="l">
              <a:lnSpc>
                <a:spcPts val="4701"/>
              </a:lnSpc>
            </a:pPr>
            <a:r>
              <a:rPr lang="en-US" sz="5877" b="true">
                <a:solidFill>
                  <a:srgbClr val="FFFFFF"/>
                </a:solidFill>
                <a:latin typeface="Body Grotesque Bold"/>
                <a:ea typeface="Body Grotesque Bold"/>
                <a:cs typeface="Body Grotesque Bold"/>
                <a:sym typeface="Body Grotesque Bold"/>
              </a:rPr>
              <a:t>Md Yeasin Hossain</a:t>
            </a:r>
          </a:p>
          <a:p>
            <a:pPr algn="l">
              <a:lnSpc>
                <a:spcPts val="4701"/>
              </a:lnSpc>
            </a:pPr>
          </a:p>
          <a:p>
            <a:pPr algn="l">
              <a:lnSpc>
                <a:spcPts val="4701"/>
              </a:lnSpc>
            </a:pPr>
            <a:r>
              <a:rPr lang="en-US" sz="5877" b="true">
                <a:solidFill>
                  <a:srgbClr val="FFFFFF"/>
                </a:solidFill>
                <a:latin typeface="Body Grotesque Bold"/>
                <a:ea typeface="Body Grotesque Bold"/>
                <a:cs typeface="Body Grotesque Bold"/>
                <a:sym typeface="Body Grotesque Bold"/>
              </a:rPr>
              <a:t>Pallab Biswas</a:t>
            </a:r>
          </a:p>
          <a:p>
            <a:pPr algn="l">
              <a:lnSpc>
                <a:spcPts val="4701"/>
              </a:lnSpc>
            </a:pPr>
          </a:p>
          <a:p>
            <a:pPr algn="l">
              <a:lnSpc>
                <a:spcPts val="4701"/>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sp>
        <p:nvSpPr>
          <p:cNvPr name="TextBox 3" id="3"/>
          <p:cNvSpPr txBox="true"/>
          <p:nvPr/>
        </p:nvSpPr>
        <p:spPr>
          <a:xfrm rot="0">
            <a:off x="780890" y="1200150"/>
            <a:ext cx="4613316" cy="890826"/>
          </a:xfrm>
          <a:prstGeom prst="rect">
            <a:avLst/>
          </a:prstGeom>
        </p:spPr>
        <p:txBody>
          <a:bodyPr anchor="t" rtlCol="false" tIns="0" lIns="0" bIns="0" rIns="0">
            <a:spAutoFit/>
          </a:bodyPr>
          <a:lstStyle/>
          <a:p>
            <a:pPr algn="l">
              <a:lnSpc>
                <a:spcPts val="3370"/>
              </a:lnSpc>
            </a:pPr>
            <a:r>
              <a:rPr lang="en-US" sz="4213" b="true">
                <a:solidFill>
                  <a:srgbClr val="FFFFFF"/>
                </a:solidFill>
                <a:latin typeface="Body Grotesque Bold"/>
                <a:ea typeface="Body Grotesque Bold"/>
                <a:cs typeface="Body Grotesque Bold"/>
                <a:sym typeface="Body Grotesque Bold"/>
              </a:rPr>
              <a:t>Problem Statement:</a:t>
            </a:r>
          </a:p>
        </p:txBody>
      </p:sp>
      <p:sp>
        <p:nvSpPr>
          <p:cNvPr name="TextBox 4" id="4"/>
          <p:cNvSpPr txBox="true"/>
          <p:nvPr/>
        </p:nvSpPr>
        <p:spPr>
          <a:xfrm rot="0">
            <a:off x="780890" y="2113636"/>
            <a:ext cx="4758914" cy="5878790"/>
          </a:xfrm>
          <a:prstGeom prst="rect">
            <a:avLst/>
          </a:prstGeom>
        </p:spPr>
        <p:txBody>
          <a:bodyPr anchor="t" rtlCol="false" tIns="0" lIns="0" bIns="0" rIns="0">
            <a:spAutoFit/>
          </a:bodyPr>
          <a:lstStyle/>
          <a:p>
            <a:pPr algn="l">
              <a:lnSpc>
                <a:spcPts val="4253"/>
              </a:lnSpc>
            </a:pPr>
          </a:p>
          <a:p>
            <a:pPr algn="l">
              <a:lnSpc>
                <a:spcPts val="4253"/>
              </a:lnSpc>
            </a:pPr>
            <a:r>
              <a:rPr lang="en-US" sz="3038">
                <a:solidFill>
                  <a:srgbClr val="FFFFFF"/>
                </a:solidFill>
                <a:latin typeface="Body Grotesque"/>
                <a:ea typeface="Body Grotesque"/>
                <a:cs typeface="Body Grotesque"/>
                <a:sym typeface="Body Grotesque"/>
              </a:rPr>
              <a:t>Many existing video streaming platforms are overloaded with features, dense interfaces, and algorithm-driven content delivery. This often makes them difficult to use for casual viewers and discouraging for new or small content creators.</a:t>
            </a:r>
          </a:p>
        </p:txBody>
      </p:sp>
      <p:sp>
        <p:nvSpPr>
          <p:cNvPr name="TextBox 5" id="5"/>
          <p:cNvSpPr txBox="true"/>
          <p:nvPr/>
        </p:nvSpPr>
        <p:spPr>
          <a:xfrm rot="0">
            <a:off x="8774185" y="2537058"/>
            <a:ext cx="4758914" cy="5342534"/>
          </a:xfrm>
          <a:prstGeom prst="rect">
            <a:avLst/>
          </a:prstGeom>
        </p:spPr>
        <p:txBody>
          <a:bodyPr anchor="t" rtlCol="false" tIns="0" lIns="0" bIns="0" rIns="0">
            <a:spAutoFit/>
          </a:bodyPr>
          <a:lstStyle/>
          <a:p>
            <a:pPr algn="l">
              <a:lnSpc>
                <a:spcPts val="4253"/>
              </a:lnSpc>
            </a:pPr>
            <a:r>
              <a:rPr lang="en-US" sz="3038">
                <a:solidFill>
                  <a:srgbClr val="FFFFFF"/>
                </a:solidFill>
                <a:latin typeface="Body Grotesque"/>
                <a:ea typeface="Body Grotesque"/>
                <a:cs typeface="Body Grotesque"/>
                <a:sym typeface="Body Grotesque"/>
              </a:rPr>
              <a:t>yMedia proposes a video platform that focuses on core functionality rather than excessive features. The system will allow users to create accounts, upload videos, browse content by category, and interact through basic engagement features.</a:t>
            </a:r>
          </a:p>
        </p:txBody>
      </p:sp>
      <p:sp>
        <p:nvSpPr>
          <p:cNvPr name="TextBox 6" id="6"/>
          <p:cNvSpPr txBox="true"/>
          <p:nvPr/>
        </p:nvSpPr>
        <p:spPr>
          <a:xfrm rot="0">
            <a:off x="8774185" y="1200150"/>
            <a:ext cx="4613316" cy="890826"/>
          </a:xfrm>
          <a:prstGeom prst="rect">
            <a:avLst/>
          </a:prstGeom>
        </p:spPr>
        <p:txBody>
          <a:bodyPr anchor="t" rtlCol="false" tIns="0" lIns="0" bIns="0" rIns="0">
            <a:spAutoFit/>
          </a:bodyPr>
          <a:lstStyle/>
          <a:p>
            <a:pPr algn="l">
              <a:lnSpc>
                <a:spcPts val="3370"/>
              </a:lnSpc>
            </a:pPr>
            <a:r>
              <a:rPr lang="en-US" sz="4213" b="true">
                <a:solidFill>
                  <a:srgbClr val="FFFFFF"/>
                </a:solidFill>
                <a:latin typeface="Body Grotesque Bold"/>
                <a:ea typeface="Body Grotesque Bold"/>
                <a:cs typeface="Body Grotesque Bold"/>
                <a:sym typeface="Body Grotesque Bold"/>
              </a:rPr>
              <a:t>Proposed Solution: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sp>
        <p:nvSpPr>
          <p:cNvPr name="Freeform 3" id="3"/>
          <p:cNvSpPr/>
          <p:nvPr/>
        </p:nvSpPr>
        <p:spPr>
          <a:xfrm flipH="false" flipV="false" rot="0">
            <a:off x="8682542" y="691896"/>
            <a:ext cx="4218443" cy="8903209"/>
          </a:xfrm>
          <a:custGeom>
            <a:avLst/>
            <a:gdLst/>
            <a:ahLst/>
            <a:cxnLst/>
            <a:rect r="r" b="b" t="t" l="l"/>
            <a:pathLst>
              <a:path h="8903209" w="4218443">
                <a:moveTo>
                  <a:pt x="0" y="0"/>
                </a:moveTo>
                <a:lnTo>
                  <a:pt x="4218443" y="0"/>
                </a:lnTo>
                <a:lnTo>
                  <a:pt x="4218443" y="8903208"/>
                </a:lnTo>
                <a:lnTo>
                  <a:pt x="0" y="8903208"/>
                </a:lnTo>
                <a:lnTo>
                  <a:pt x="0" y="0"/>
                </a:lnTo>
                <a:close/>
              </a:path>
            </a:pathLst>
          </a:custGeom>
          <a:blipFill>
            <a:blip r:embed="rId3"/>
            <a:stretch>
              <a:fillRect l="-4997" t="0" r="-8179" b="0"/>
            </a:stretch>
          </a:blipFill>
        </p:spPr>
      </p:sp>
      <p:sp>
        <p:nvSpPr>
          <p:cNvPr name="TextBox 4" id="4"/>
          <p:cNvSpPr txBox="true"/>
          <p:nvPr/>
        </p:nvSpPr>
        <p:spPr>
          <a:xfrm rot="0">
            <a:off x="1028700" y="4777363"/>
            <a:ext cx="13732996" cy="622995"/>
          </a:xfrm>
          <a:prstGeom prst="rect">
            <a:avLst/>
          </a:prstGeom>
        </p:spPr>
        <p:txBody>
          <a:bodyPr anchor="t" rtlCol="false" tIns="0" lIns="0" bIns="0" rIns="0">
            <a:spAutoFit/>
          </a:bodyPr>
          <a:lstStyle/>
          <a:p>
            <a:pPr algn="l">
              <a:lnSpc>
                <a:spcPts val="5154"/>
              </a:lnSpc>
            </a:pPr>
            <a:r>
              <a:rPr lang="en-US" sz="3681" b="true">
                <a:solidFill>
                  <a:srgbClr val="FFFFFF"/>
                </a:solidFill>
                <a:latin typeface="Body Grotesque Bold"/>
                <a:ea typeface="Body Grotesque Bold"/>
                <a:cs typeface="Body Grotesque Bold"/>
                <a:sym typeface="Body Grotesque Bold"/>
              </a:rPr>
              <a:t>BASIC UI &amp; theme: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2824589"/>
            <a:chOff x="0" y="0"/>
            <a:chExt cx="4405260" cy="743925"/>
          </a:xfrm>
        </p:grpSpPr>
        <p:sp>
          <p:nvSpPr>
            <p:cNvPr name="Freeform 4" id="4"/>
            <p:cNvSpPr/>
            <p:nvPr/>
          </p:nvSpPr>
          <p:spPr>
            <a:xfrm flipH="false" flipV="false" rot="0">
              <a:off x="0" y="0"/>
              <a:ext cx="4405260" cy="743925"/>
            </a:xfrm>
            <a:custGeom>
              <a:avLst/>
              <a:gdLst/>
              <a:ahLst/>
              <a:cxnLst/>
              <a:rect r="r" b="b" t="t" l="l"/>
              <a:pathLst>
                <a:path h="743925" w="4405260">
                  <a:moveTo>
                    <a:pt x="46286" y="0"/>
                  </a:moveTo>
                  <a:lnTo>
                    <a:pt x="4358974" y="0"/>
                  </a:lnTo>
                  <a:cubicBezTo>
                    <a:pt x="4384537" y="0"/>
                    <a:pt x="4405260" y="20723"/>
                    <a:pt x="4405260" y="46286"/>
                  </a:cubicBezTo>
                  <a:lnTo>
                    <a:pt x="4405260" y="697639"/>
                  </a:lnTo>
                  <a:cubicBezTo>
                    <a:pt x="4405260" y="723202"/>
                    <a:pt x="4384537" y="743925"/>
                    <a:pt x="4358974" y="743925"/>
                  </a:cubicBezTo>
                  <a:lnTo>
                    <a:pt x="46286" y="743925"/>
                  </a:lnTo>
                  <a:cubicBezTo>
                    <a:pt x="20723" y="743925"/>
                    <a:pt x="0" y="723202"/>
                    <a:pt x="0" y="69763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78202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328144"/>
            <a:ext cx="9635460" cy="1885314"/>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Functional Specification</a:t>
            </a:r>
          </a:p>
        </p:txBody>
      </p:sp>
      <p:sp>
        <p:nvSpPr>
          <p:cNvPr name="TextBox 7" id="7"/>
          <p:cNvSpPr txBox="true"/>
          <p:nvPr/>
        </p:nvSpPr>
        <p:spPr>
          <a:xfrm rot="0">
            <a:off x="1687474" y="4297068"/>
            <a:ext cx="8528383" cy="3682877"/>
          </a:xfrm>
          <a:prstGeom prst="rect">
            <a:avLst/>
          </a:prstGeom>
        </p:spPr>
        <p:txBody>
          <a:bodyPr anchor="t" rtlCol="false" tIns="0" lIns="0" bIns="0" rIns="0">
            <a:spAutoFit/>
          </a:bodyPr>
          <a:lstStyle/>
          <a:p>
            <a:pPr algn="l">
              <a:lnSpc>
                <a:spcPts val="4886"/>
              </a:lnSpc>
            </a:pPr>
            <a:r>
              <a:rPr lang="en-US" sz="3490" b="true">
                <a:solidFill>
                  <a:srgbClr val="FFFFFF"/>
                </a:solidFill>
                <a:latin typeface="Body Grotesque Bold"/>
                <a:ea typeface="Body Grotesque Bold"/>
                <a:cs typeface="Body Grotesque Bold"/>
                <a:sym typeface="Body Grotesque Bold"/>
              </a:rPr>
              <a:t>Authentication Module</a:t>
            </a:r>
          </a:p>
          <a:p>
            <a:pPr algn="l">
              <a:lnSpc>
                <a:spcPts val="4886"/>
              </a:lnSpc>
            </a:pPr>
            <a:r>
              <a:rPr lang="en-US" sz="3490" b="true">
                <a:solidFill>
                  <a:srgbClr val="FFFFFF"/>
                </a:solidFill>
                <a:latin typeface="Body Grotesque Bold"/>
                <a:ea typeface="Body Grotesque Bold"/>
                <a:cs typeface="Body Grotesque Bold"/>
                <a:sym typeface="Body Grotesque Bold"/>
              </a:rPr>
              <a:t>Content Management</a:t>
            </a:r>
          </a:p>
          <a:p>
            <a:pPr algn="l">
              <a:lnSpc>
                <a:spcPts val="4886"/>
              </a:lnSpc>
            </a:pPr>
            <a:r>
              <a:rPr lang="en-US" sz="3490" b="true">
                <a:solidFill>
                  <a:srgbClr val="FFFFFF"/>
                </a:solidFill>
                <a:latin typeface="Body Grotesque Bold"/>
                <a:ea typeface="Body Grotesque Bold"/>
                <a:cs typeface="Body Grotesque Bold"/>
                <a:sym typeface="Body Grotesque Bold"/>
              </a:rPr>
              <a:t>User Interaction</a:t>
            </a:r>
          </a:p>
          <a:p>
            <a:pPr algn="l">
              <a:lnSpc>
                <a:spcPts val="4886"/>
              </a:lnSpc>
            </a:pPr>
            <a:r>
              <a:rPr lang="en-US" sz="3490" b="true">
                <a:solidFill>
                  <a:srgbClr val="FFFFFF"/>
                </a:solidFill>
                <a:latin typeface="Body Grotesque Bold"/>
                <a:ea typeface="Body Grotesque Bold"/>
                <a:cs typeface="Body Grotesque Bold"/>
                <a:sym typeface="Body Grotesque Bold"/>
              </a:rPr>
              <a:t>User Interface &amp; Experience</a:t>
            </a:r>
          </a:p>
          <a:p>
            <a:pPr algn="l">
              <a:lnSpc>
                <a:spcPts val="4886"/>
              </a:lnSpc>
            </a:pPr>
            <a:r>
              <a:rPr lang="en-US" sz="3490" b="true">
                <a:solidFill>
                  <a:srgbClr val="FFFFFF"/>
                </a:solidFill>
                <a:latin typeface="Body Grotesque Bold"/>
                <a:ea typeface="Body Grotesque Bold"/>
                <a:cs typeface="Body Grotesque Bold"/>
                <a:sym typeface="Body Grotesque Bold"/>
              </a:rPr>
              <a:t>Progressive Web Application Features</a:t>
            </a:r>
          </a:p>
          <a:p>
            <a:pPr algn="l">
              <a:lnSpc>
                <a:spcPts val="4886"/>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2824589"/>
            <a:chOff x="0" y="0"/>
            <a:chExt cx="4405260" cy="743925"/>
          </a:xfrm>
        </p:grpSpPr>
        <p:sp>
          <p:nvSpPr>
            <p:cNvPr name="Freeform 4" id="4"/>
            <p:cNvSpPr/>
            <p:nvPr/>
          </p:nvSpPr>
          <p:spPr>
            <a:xfrm flipH="false" flipV="false" rot="0">
              <a:off x="0" y="0"/>
              <a:ext cx="4405260" cy="743925"/>
            </a:xfrm>
            <a:custGeom>
              <a:avLst/>
              <a:gdLst/>
              <a:ahLst/>
              <a:cxnLst/>
              <a:rect r="r" b="b" t="t" l="l"/>
              <a:pathLst>
                <a:path h="743925" w="4405260">
                  <a:moveTo>
                    <a:pt x="46286" y="0"/>
                  </a:moveTo>
                  <a:lnTo>
                    <a:pt x="4358974" y="0"/>
                  </a:lnTo>
                  <a:cubicBezTo>
                    <a:pt x="4384537" y="0"/>
                    <a:pt x="4405260" y="20723"/>
                    <a:pt x="4405260" y="46286"/>
                  </a:cubicBezTo>
                  <a:lnTo>
                    <a:pt x="4405260" y="697639"/>
                  </a:lnTo>
                  <a:cubicBezTo>
                    <a:pt x="4405260" y="723202"/>
                    <a:pt x="4384537" y="743925"/>
                    <a:pt x="4358974" y="743925"/>
                  </a:cubicBezTo>
                  <a:lnTo>
                    <a:pt x="46286" y="743925"/>
                  </a:lnTo>
                  <a:cubicBezTo>
                    <a:pt x="20723" y="743925"/>
                    <a:pt x="0" y="723202"/>
                    <a:pt x="0" y="69763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78202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328144"/>
            <a:ext cx="9635460" cy="1885314"/>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Planned Features:</a:t>
            </a:r>
          </a:p>
        </p:txBody>
      </p:sp>
      <p:sp>
        <p:nvSpPr>
          <p:cNvPr name="TextBox 7" id="7"/>
          <p:cNvSpPr txBox="true"/>
          <p:nvPr/>
        </p:nvSpPr>
        <p:spPr>
          <a:xfrm rot="0">
            <a:off x="1687474" y="4390267"/>
            <a:ext cx="13533065" cy="3314444"/>
          </a:xfrm>
          <a:prstGeom prst="rect">
            <a:avLst/>
          </a:prstGeom>
        </p:spPr>
        <p:txBody>
          <a:bodyPr anchor="t" rtlCol="false" tIns="0" lIns="0" bIns="0" rIns="0">
            <a:spAutoFit/>
          </a:bodyPr>
          <a:lstStyle/>
          <a:p>
            <a:pPr algn="l">
              <a:lnSpc>
                <a:spcPts val="5264"/>
              </a:lnSpc>
            </a:pPr>
            <a:r>
              <a:rPr lang="en-US" sz="3760" b="true">
                <a:solidFill>
                  <a:srgbClr val="FFFFFF"/>
                </a:solidFill>
                <a:latin typeface="Body Grotesque Bold"/>
                <a:ea typeface="Body Grotesque Bold"/>
                <a:cs typeface="Body Grotesque Bold"/>
                <a:sym typeface="Body Grotesque Bold"/>
              </a:rPr>
              <a:t> • User registration, login, and profile management</a:t>
            </a:r>
          </a:p>
          <a:p>
            <a:pPr algn="l">
              <a:lnSpc>
                <a:spcPts val="5264"/>
              </a:lnSpc>
            </a:pPr>
            <a:r>
              <a:rPr lang="en-US" sz="3760" b="true">
                <a:solidFill>
                  <a:srgbClr val="FFFFFF"/>
                </a:solidFill>
                <a:latin typeface="Body Grotesque Bold"/>
                <a:ea typeface="Body Grotesque Bold"/>
                <a:cs typeface="Body Grotesque Bold"/>
                <a:sym typeface="Body Grotesque Bold"/>
              </a:rPr>
              <a:t> • Video upload, playback, and deletion</a:t>
            </a:r>
          </a:p>
          <a:p>
            <a:pPr algn="l">
              <a:lnSpc>
                <a:spcPts val="5264"/>
              </a:lnSpc>
            </a:pPr>
            <a:r>
              <a:rPr lang="en-US" sz="3760" b="true">
                <a:solidFill>
                  <a:srgbClr val="FFFFFF"/>
                </a:solidFill>
                <a:latin typeface="Body Grotesque Bold"/>
                <a:ea typeface="Body Grotesque Bold"/>
                <a:cs typeface="Body Grotesque Bold"/>
                <a:sym typeface="Body Grotesque Bold"/>
              </a:rPr>
              <a:t> • Category</a:t>
            </a:r>
            <a:r>
              <a:rPr lang="en-US" sz="3760" b="true">
                <a:solidFill>
                  <a:srgbClr val="FFFFFF"/>
                </a:solidFill>
                <a:latin typeface="Body Grotesque Bold"/>
                <a:ea typeface="Body Grotesque Bold"/>
                <a:cs typeface="Body Grotesque Bold"/>
                <a:sym typeface="Body Grotesque Bold"/>
              </a:rPr>
              <a:t>-based content browsing</a:t>
            </a:r>
          </a:p>
          <a:p>
            <a:pPr algn="l">
              <a:lnSpc>
                <a:spcPts val="5264"/>
              </a:lnSpc>
            </a:pPr>
            <a:r>
              <a:rPr lang="en-US" sz="3760" b="true">
                <a:solidFill>
                  <a:srgbClr val="FFFFFF"/>
                </a:solidFill>
                <a:latin typeface="Body Grotesque Bold"/>
                <a:ea typeface="Body Grotesque Bold"/>
                <a:cs typeface="Body Grotesque Bold"/>
                <a:sym typeface="Body Grotesque Bold"/>
              </a:rPr>
              <a:t> • Likes, comments, and repost functionality</a:t>
            </a:r>
          </a:p>
          <a:p>
            <a:pPr algn="l">
              <a:lnSpc>
                <a:spcPts val="5264"/>
              </a:lnSpc>
            </a:pPr>
            <a:r>
              <a:rPr lang="en-US" sz="3760" b="true">
                <a:solidFill>
                  <a:srgbClr val="FFFFFF"/>
                </a:solidFill>
                <a:latin typeface="Body Grotesque Bold"/>
                <a:ea typeface="Body Grotesque Bold"/>
                <a:cs typeface="Body Grotesque Bold"/>
                <a:sym typeface="Body Grotesque Bold"/>
              </a:rPr>
              <a:t> • User settings page for managing uploaded content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2824589"/>
            <a:chOff x="0" y="0"/>
            <a:chExt cx="4405260" cy="743925"/>
          </a:xfrm>
        </p:grpSpPr>
        <p:sp>
          <p:nvSpPr>
            <p:cNvPr name="Freeform 4" id="4"/>
            <p:cNvSpPr/>
            <p:nvPr/>
          </p:nvSpPr>
          <p:spPr>
            <a:xfrm flipH="false" flipV="false" rot="0">
              <a:off x="0" y="0"/>
              <a:ext cx="4405260" cy="743925"/>
            </a:xfrm>
            <a:custGeom>
              <a:avLst/>
              <a:gdLst/>
              <a:ahLst/>
              <a:cxnLst/>
              <a:rect r="r" b="b" t="t" l="l"/>
              <a:pathLst>
                <a:path h="743925" w="4405260">
                  <a:moveTo>
                    <a:pt x="46286" y="0"/>
                  </a:moveTo>
                  <a:lnTo>
                    <a:pt x="4358974" y="0"/>
                  </a:lnTo>
                  <a:cubicBezTo>
                    <a:pt x="4384537" y="0"/>
                    <a:pt x="4405260" y="20723"/>
                    <a:pt x="4405260" y="46286"/>
                  </a:cubicBezTo>
                  <a:lnTo>
                    <a:pt x="4405260" y="697639"/>
                  </a:lnTo>
                  <a:cubicBezTo>
                    <a:pt x="4405260" y="723202"/>
                    <a:pt x="4384537" y="743925"/>
                    <a:pt x="4358974" y="743925"/>
                  </a:cubicBezTo>
                  <a:lnTo>
                    <a:pt x="46286" y="743925"/>
                  </a:lnTo>
                  <a:cubicBezTo>
                    <a:pt x="20723" y="743925"/>
                    <a:pt x="0" y="723202"/>
                    <a:pt x="0" y="69763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405260" cy="78202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687474" y="1328144"/>
            <a:ext cx="9635460" cy="1885314"/>
          </a:xfrm>
          <a:prstGeom prst="rect">
            <a:avLst/>
          </a:prstGeom>
        </p:spPr>
        <p:txBody>
          <a:bodyPr anchor="t" rtlCol="false" tIns="0" lIns="0" bIns="0" rIns="0">
            <a:spAutoFit/>
          </a:bodyPr>
          <a:lstStyle/>
          <a:p>
            <a:pPr algn="l">
              <a:lnSpc>
                <a:spcPts val="7039"/>
              </a:lnSpc>
            </a:pPr>
            <a:r>
              <a:rPr lang="en-US" sz="8799" b="true">
                <a:solidFill>
                  <a:srgbClr val="FFFFFF"/>
                </a:solidFill>
                <a:latin typeface="Body Grotesque Bold"/>
                <a:ea typeface="Body Grotesque Bold"/>
                <a:cs typeface="Body Grotesque Bold"/>
                <a:sym typeface="Body Grotesque Bold"/>
              </a:rPr>
              <a:t>Technology Stack:</a:t>
            </a:r>
          </a:p>
        </p:txBody>
      </p:sp>
      <p:sp>
        <p:nvSpPr>
          <p:cNvPr name="TextBox 7" id="7"/>
          <p:cNvSpPr txBox="true"/>
          <p:nvPr/>
        </p:nvSpPr>
        <p:spPr>
          <a:xfrm rot="0">
            <a:off x="1687474" y="4587465"/>
            <a:ext cx="13533065" cy="3314444"/>
          </a:xfrm>
          <a:prstGeom prst="rect">
            <a:avLst/>
          </a:prstGeom>
        </p:spPr>
        <p:txBody>
          <a:bodyPr anchor="t" rtlCol="false" tIns="0" lIns="0" bIns="0" rIns="0">
            <a:spAutoFit/>
          </a:bodyPr>
          <a:lstStyle/>
          <a:p>
            <a:pPr algn="l">
              <a:lnSpc>
                <a:spcPts val="5264"/>
              </a:lnSpc>
            </a:pPr>
            <a:r>
              <a:rPr lang="en-US" sz="3760" b="true">
                <a:solidFill>
                  <a:srgbClr val="FFFFFF"/>
                </a:solidFill>
                <a:latin typeface="Body Grotesque Bold"/>
                <a:ea typeface="Body Grotesque Bold"/>
                <a:cs typeface="Body Grotesque Bold"/>
                <a:sym typeface="Body Grotesque Bold"/>
              </a:rPr>
              <a:t> • Frontend: React.js</a:t>
            </a:r>
          </a:p>
          <a:p>
            <a:pPr algn="l">
              <a:lnSpc>
                <a:spcPts val="5264"/>
              </a:lnSpc>
            </a:pPr>
            <a:r>
              <a:rPr lang="en-US" sz="3760" b="true">
                <a:solidFill>
                  <a:srgbClr val="FFFFFF"/>
                </a:solidFill>
                <a:latin typeface="Body Grotesque Bold"/>
                <a:ea typeface="Body Grotesque Bold"/>
                <a:cs typeface="Body Grotesque Bold"/>
                <a:sym typeface="Body Grotesque Bold"/>
              </a:rPr>
              <a:t> • Backend: Node.js with Express.js</a:t>
            </a:r>
          </a:p>
          <a:p>
            <a:pPr algn="l">
              <a:lnSpc>
                <a:spcPts val="5264"/>
              </a:lnSpc>
            </a:pPr>
            <a:r>
              <a:rPr lang="en-US" sz="3760" b="true">
                <a:solidFill>
                  <a:srgbClr val="FFFFFF"/>
                </a:solidFill>
                <a:latin typeface="Body Grotesque Bold"/>
                <a:ea typeface="Body Grotesque Bold"/>
                <a:cs typeface="Body Grotesque Bold"/>
                <a:sym typeface="Body Grotesque Bold"/>
              </a:rPr>
              <a:t> • Data</a:t>
            </a:r>
            <a:r>
              <a:rPr lang="en-US" sz="3760" b="true">
                <a:solidFill>
                  <a:srgbClr val="FFFFFF"/>
                </a:solidFill>
                <a:latin typeface="Body Grotesque Bold"/>
                <a:ea typeface="Body Grotesque Bold"/>
                <a:cs typeface="Body Grotesque Bold"/>
                <a:sym typeface="Body Grotesque Bold"/>
              </a:rPr>
              <a:t>base: MongoDB</a:t>
            </a:r>
          </a:p>
          <a:p>
            <a:pPr algn="l">
              <a:lnSpc>
                <a:spcPts val="5264"/>
              </a:lnSpc>
            </a:pPr>
            <a:r>
              <a:rPr lang="en-US" sz="3760" b="true">
                <a:solidFill>
                  <a:srgbClr val="FFFFFF"/>
                </a:solidFill>
                <a:latin typeface="Body Grotesque Bold"/>
                <a:ea typeface="Body Grotesque Bold"/>
                <a:cs typeface="Body Grotesque Bold"/>
                <a:sym typeface="Body Grotesque Bold"/>
              </a:rPr>
              <a:t> • Video Storage: Firebase Cloud Storage</a:t>
            </a:r>
          </a:p>
          <a:p>
            <a:pPr algn="l">
              <a:lnSpc>
                <a:spcPts val="5264"/>
              </a:lnSpc>
            </a:pPr>
            <a:r>
              <a:rPr lang="en-US" sz="3760" b="true">
                <a:solidFill>
                  <a:srgbClr val="FFFFFF"/>
                </a:solidFill>
                <a:latin typeface="Body Grotesque Bold"/>
                <a:ea typeface="Body Grotesque Bold"/>
                <a:cs typeface="Body Grotesque Bold"/>
                <a:sym typeface="Body Grotesque Bold"/>
              </a:rPr>
              <a:t> • Authentication: JSON Web Tokens (JWT)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6383503" y="3600308"/>
            <a:ext cx="5520993" cy="3324509"/>
          </a:xfrm>
          <a:prstGeom prst="rect">
            <a:avLst/>
          </a:prstGeom>
        </p:spPr>
        <p:txBody>
          <a:bodyPr anchor="t" rtlCol="false" tIns="0" lIns="0" bIns="0" rIns="0">
            <a:spAutoFit/>
          </a:bodyPr>
          <a:lstStyle/>
          <a:p>
            <a:pPr algn="ctr">
              <a:lnSpc>
                <a:spcPts val="12761"/>
              </a:lnSpc>
            </a:pPr>
            <a:r>
              <a:rPr lang="en-US" b="true" sz="12761">
                <a:solidFill>
                  <a:srgbClr val="FFFFFF"/>
                </a:solidFill>
                <a:latin typeface="Body Grotesque Bold"/>
                <a:ea typeface="Body Grotesque Bold"/>
                <a:cs typeface="Body Grotesque Bold"/>
                <a:sym typeface="Body Grotesque Bold"/>
              </a:rPr>
              <a:t>The End</a:t>
            </a:r>
          </a:p>
        </p:txBody>
      </p:sp>
      <p:grpSp>
        <p:nvGrpSpPr>
          <p:cNvPr name="Group 7" id="7"/>
          <p:cNvGrpSpPr/>
          <p:nvPr/>
        </p:nvGrpSpPr>
        <p:grpSpPr>
          <a:xfrm rot="0">
            <a:off x="780890" y="644750"/>
            <a:ext cx="16726220" cy="767901"/>
            <a:chOff x="0" y="0"/>
            <a:chExt cx="4405260" cy="202245"/>
          </a:xfrm>
        </p:grpSpPr>
        <p:sp>
          <p:nvSpPr>
            <p:cNvPr name="Freeform 8" id="8"/>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9" id="9"/>
            <p:cNvSpPr txBox="true"/>
            <p:nvPr/>
          </p:nvSpPr>
          <p:spPr>
            <a:xfrm>
              <a:off x="0" y="-38100"/>
              <a:ext cx="4405260" cy="240345"/>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1314450" y="9069705"/>
            <a:ext cx="15741853" cy="396240"/>
          </a:xfrm>
          <a:prstGeom prst="rect">
            <a:avLst/>
          </a:prstGeom>
        </p:spPr>
        <p:txBody>
          <a:bodyPr anchor="t" rtlCol="false" tIns="0" lIns="0" bIns="0" rIns="0">
            <a:spAutoFit/>
          </a:bodyPr>
          <a:lstStyle/>
          <a:p>
            <a:pPr algn="l">
              <a:lnSpc>
                <a:spcPts val="3359"/>
              </a:lnSpc>
            </a:pPr>
            <a:r>
              <a:rPr lang="en-US" sz="2400">
                <a:solidFill>
                  <a:srgbClr val="4E94BA"/>
                </a:solidFill>
                <a:latin typeface="Body Grotesque"/>
                <a:ea typeface="Body Grotesque"/>
                <a:cs typeface="Body Grotesque"/>
                <a:sym typeface="Body Grotesque"/>
              </a:rPr>
              <a:t>                                                                          Thank you for your time and attention.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DAG7mBPVTKc</dc:identifier>
  <dcterms:modified xsi:type="dcterms:W3CDTF">2011-08-01T06:04:30Z</dcterms:modified>
  <cp:revision>1</cp:revision>
  <dc:title>Course: CSE299 – Junior Design</dc:title>
</cp:coreProperties>
</file>

<file path=docProps/thumbnail.jpeg>
</file>